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84" r:id="rId4"/>
    <p:sldId id="285" r:id="rId5"/>
    <p:sldId id="286" r:id="rId6"/>
    <p:sldId id="267" r:id="rId7"/>
    <p:sldId id="268" r:id="rId8"/>
    <p:sldId id="269" r:id="rId9"/>
    <p:sldId id="271" r:id="rId10"/>
    <p:sldId id="270" r:id="rId11"/>
    <p:sldId id="273" r:id="rId12"/>
    <p:sldId id="274" r:id="rId13"/>
    <p:sldId id="275" r:id="rId14"/>
    <p:sldId id="276" r:id="rId15"/>
    <p:sldId id="277" r:id="rId16"/>
    <p:sldId id="280" r:id="rId17"/>
    <p:sldId id="281" r:id="rId18"/>
    <p:sldId id="25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C19E-6B69-4C8E-8FE1-967053F61E5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9D3DD-8DAF-4396-B0D6-E3588F822C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184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18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8878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84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vona.bigmir.net/deti/vospitanie/463351-Rebenok-i-gadzhety--kak-ubrat--zavisimost--podskazhet-doktor-Komarovskij" TargetMode="External"/><Relationship Id="rId2" Type="http://schemas.openxmlformats.org/officeDocument/2006/relationships/hyperlink" Target="https://nsportal.ru/shkola/sotsialnaya-pedagogika/library/2017/03/10/prezentatsiya-bezopasnyy-internet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tonshschool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500990" cy="61279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МОУ </a:t>
            </a:r>
            <a:r>
              <a:rPr lang="ru-RU" sz="2000" b="1" dirty="0" err="1" smtClean="0">
                <a:solidFill>
                  <a:schemeClr val="tx2">
                    <a:lumMod val="75000"/>
                  </a:schemeClr>
                </a:solidFill>
              </a:rPr>
              <a:t>Тоншаевская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СОШ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7324" y="1214422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5786454"/>
            <a:ext cx="5143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Презентация к родительскому собранию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Подготовила:  педагог-психолог Ю.А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Елькина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000108"/>
            <a:ext cx="821537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Безопасный Интернет</a:t>
            </a:r>
            <a:endParaRPr lang="ru-RU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857224" y="1785926"/>
            <a:ext cx="7643866" cy="307183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– вид интернет - мошенничества. 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868" y="214290"/>
            <a:ext cx="4929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0000"/>
                </a:solidFill>
              </a:rPr>
              <a:t>Фишинг</a:t>
            </a:r>
            <a:endParaRPr lang="ru-RU" sz="6600" dirty="0"/>
          </a:p>
        </p:txBody>
      </p:sp>
      <p:pic>
        <p:nvPicPr>
          <p:cNvPr id="12289" name="Picture 1" descr="C:\Users\Админ\Pictures\phishing.jpg"/>
          <p:cNvPicPr>
            <a:picLocks noChangeAspect="1" noChangeArrowheads="1"/>
          </p:cNvPicPr>
          <p:nvPr/>
        </p:nvPicPr>
        <p:blipFill>
          <a:blip r:embed="rId2" cstate="print"/>
          <a:srcRect t="11981"/>
          <a:stretch>
            <a:fillRect/>
          </a:stretch>
        </p:blipFill>
        <p:spPr bwMode="auto">
          <a:xfrm>
            <a:off x="1071538" y="0"/>
            <a:ext cx="2286016" cy="12595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бывают ловушки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71473" y="857232"/>
            <a:ext cx="4643470" cy="1357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u="sng" dirty="0" smtClean="0">
                <a:solidFill>
                  <a:srgbClr val="FF0000"/>
                </a:solidFill>
              </a:rPr>
              <a:t>Программы-ловушки</a:t>
            </a:r>
            <a:r>
              <a:rPr lang="ru-RU" sz="1800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 algn="ctr"/>
            <a:r>
              <a:rPr lang="ru-RU" sz="1800" b="1" dirty="0" smtClean="0">
                <a:solidFill>
                  <a:srgbClr val="FF0000"/>
                </a:solidFill>
              </a:rPr>
              <a:t>Предлагают </a:t>
            </a:r>
            <a:r>
              <a:rPr lang="ru-RU" sz="1800" b="1" dirty="0">
                <a:solidFill>
                  <a:srgbClr val="FF0000"/>
                </a:solidFill>
              </a:rPr>
              <a:t>бесплатный антивирус</a:t>
            </a:r>
            <a:r>
              <a:rPr lang="ru-RU" sz="1800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 algn="ctr"/>
            <a:r>
              <a:rPr lang="ru-RU" sz="1800" b="1" dirty="0" smtClean="0">
                <a:solidFill>
                  <a:srgbClr val="FF0000"/>
                </a:solidFill>
              </a:rPr>
              <a:t>Предлагают «супер-возможности»</a:t>
            </a:r>
          </a:p>
          <a:p>
            <a:pPr marL="285750" indent="-285750" algn="ctr"/>
            <a:r>
              <a:rPr lang="ru-RU" sz="1800" b="1" dirty="0" smtClean="0">
                <a:solidFill>
                  <a:srgbClr val="FF0000"/>
                </a:solidFill>
              </a:rPr>
              <a:t>Обещают приз или выигрыш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500694" y="3571876"/>
            <a:ext cx="3295793" cy="28480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Удаляй письма с незнакомых адресов!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Игнорируй неизвестные ссылки! 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70C0"/>
                </a:solidFill>
              </a:rPr>
              <a:t>Игнорируй отправку СМС</a:t>
            </a:r>
            <a:r>
              <a:rPr lang="ru-RU" sz="1800" b="1" dirty="0" smtClean="0">
                <a:solidFill>
                  <a:srgbClr val="0070C0"/>
                </a:solidFill>
              </a:rPr>
              <a:t>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Используй кнопки</a:t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 «Это спам», «Заблокировать отправителя»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714348" y="3857628"/>
            <a:ext cx="4429156" cy="1982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u="sng" dirty="0" smtClean="0">
                <a:solidFill>
                  <a:srgbClr val="FF0000"/>
                </a:solidFill>
              </a:rPr>
              <a:t>Осторожно, СПАМ!</a:t>
            </a: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600" b="1" u="sng" dirty="0" smtClean="0">
                <a:solidFill>
                  <a:srgbClr val="FF0000"/>
                </a:solidFill>
              </a:rPr>
              <a:t>.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200" dirty="0" smtClean="0"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614364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472" y="2428868"/>
            <a:ext cx="4680550" cy="11263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ъект 2"/>
          <p:cNvSpPr txBox="1">
            <a:spLocks/>
          </p:cNvSpPr>
          <p:nvPr/>
        </p:nvSpPr>
        <p:spPr>
          <a:xfrm>
            <a:off x="5572132" y="785794"/>
            <a:ext cx="3071834" cy="257176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u="sng" dirty="0">
                <a:solidFill>
                  <a:srgbClr val="002060"/>
                </a:solidFill>
              </a:rPr>
              <a:t>Чем опасны сайты-подделки?</a:t>
            </a:r>
          </a:p>
          <a:p>
            <a:pPr marL="285750" indent="-285750"/>
            <a:r>
              <a:rPr lang="ru-RU" sz="2000" b="1" dirty="0">
                <a:solidFill>
                  <a:srgbClr val="002060"/>
                </a:solidFill>
              </a:rPr>
              <a:t>крадут </a:t>
            </a:r>
            <a:r>
              <a:rPr lang="ru-RU" sz="2000" b="1" dirty="0" smtClean="0">
                <a:solidFill>
                  <a:srgbClr val="002060"/>
                </a:solidFill>
              </a:rPr>
              <a:t>пароли;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/>
            <a:r>
              <a:rPr lang="ru-RU" sz="2000" b="1" dirty="0">
                <a:solidFill>
                  <a:srgbClr val="002060"/>
                </a:solidFill>
              </a:rPr>
              <a:t>распространяют </a:t>
            </a:r>
            <a:r>
              <a:rPr lang="ru-RU" sz="2000" b="1" dirty="0" smtClean="0">
                <a:solidFill>
                  <a:srgbClr val="002060"/>
                </a:solidFill>
              </a:rPr>
              <a:t>вредоносную информацию;</a:t>
            </a:r>
            <a:endParaRPr lang="ru-RU" sz="2000" b="1" dirty="0">
              <a:solidFill>
                <a:srgbClr val="002060"/>
              </a:solidFill>
            </a:endParaRPr>
          </a:p>
          <a:p>
            <a:pPr marL="285750" indent="-285750"/>
            <a:r>
              <a:rPr lang="ru-RU" sz="2000" b="1" dirty="0">
                <a:solidFill>
                  <a:srgbClr val="002060"/>
                </a:solidFill>
              </a:rPr>
              <a:t>навязывают платные услуги</a:t>
            </a:r>
          </a:p>
        </p:txBody>
      </p:sp>
    </p:spTree>
    <p:extLst>
      <p:ext uri="{BB962C8B-B14F-4D97-AF65-F5344CB8AC3E}">
        <p14:creationId xmlns="" xmlns:p14="http://schemas.microsoft.com/office/powerpoint/2010/main" val="332643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МОБИЛЬНЫЙ ИНТЕРНЕТ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Следи за своим мобильным телефоном или планшетом!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spc="-40" dirty="0" smtClean="0">
                <a:solidFill>
                  <a:srgbClr val="002060"/>
                </a:solidFill>
                <a:latin typeface="+mn-lt"/>
              </a:rPr>
              <a:t>В мобильном </a:t>
            </a:r>
            <a:r>
              <a:rPr lang="ru-RU" sz="1800" b="1" spc="-40" dirty="0">
                <a:solidFill>
                  <a:srgbClr val="002060"/>
                </a:solidFill>
                <a:latin typeface="+mn-lt"/>
              </a:rPr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Установи пароль на включение мобильного телефона!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Список контактов;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+mn-lt"/>
              </a:rPr>
              <a:t>Данные о банковских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картах и платежах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Привязка к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балансу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сим-карты.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+mn-lt"/>
              </a:rPr>
              <a:t>Проверяй, какие права просит мобильное приложение!</a:t>
            </a:r>
            <a:endParaRPr lang="ru-RU" sz="1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Установи мобильный антивирус!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0391" y="5858385"/>
            <a:ext cx="5845214" cy="65816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Игнорируй звонки и СМС с незнакомых номеров!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131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НАСТРОЙ КОМПЬЮТЕР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671331"/>
            <a:ext cx="6245135" cy="8333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Пользуйся ограниченной/защищенной учетной записью/.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Установи антивирус!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613723"/>
            <a:ext cx="5685576" cy="77692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Игнорируй звонки и СМС с незнакомых номеров!</a:t>
            </a:r>
            <a:endParaRPr lang="ru-RU" sz="1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Включи </a:t>
            </a:r>
            <a:r>
              <a:rPr lang="ru-RU" sz="2400" b="1" i="1" dirty="0" err="1" smtClean="0">
                <a:solidFill>
                  <a:srgbClr val="002060"/>
                </a:solidFill>
                <a:latin typeface="+mn-lt"/>
              </a:rPr>
              <a:t>файервол</a:t>
            </a:r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!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3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46" y="1950902"/>
            <a:ext cx="3570843" cy="2748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86" y="1814269"/>
            <a:ext cx="803616" cy="10371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stomper.ru/assets/firewalls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29" y="1995885"/>
            <a:ext cx="1352550" cy="142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567" y="685800"/>
            <a:ext cx="872512" cy="872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Настрой браузер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32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94" y="3450231"/>
            <a:ext cx="1096370" cy="8222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381966" y="4456253"/>
            <a:ext cx="4490976" cy="88398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Будь осторожен и думай, </a:t>
            </a:r>
            <a:br>
              <a:rPr lang="ru-RU" sz="2400" b="1" i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+mn-lt"/>
              </a:rPr>
              <a:t>что ты делаешь!</a:t>
            </a:r>
            <a:endParaRPr lang="ru-RU" sz="2400" b="1" i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839" y="4569823"/>
            <a:ext cx="885949" cy="876422"/>
          </a:xfrm>
          <a:prstGeom prst="rect">
            <a:avLst/>
          </a:prstGeom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1320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285728"/>
            <a:ext cx="8001026" cy="9286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ИНТЕРНЕТ–ЗАВИСИМОСТЬ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928802"/>
            <a:ext cx="3223454" cy="4121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714348" y="1357298"/>
            <a:ext cx="4537275" cy="461373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Признаки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Сидит за компьютером больше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1 часа в день;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не хочет отрываться от компьютера;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включает компьютер раньше,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чем умоется;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лучше поиграет, чем поест;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плохо спит и не высыпается;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добней общаться в сети,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чем в жизни;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ругается с родителями, когда нужно выключить компьютер и помочь по дому, сделать уроки;</a:t>
            </a:r>
            <a:endParaRPr lang="ru-RU" b="1" dirty="0">
              <a:solidFill>
                <a:srgbClr val="002060"/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г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отов солгать, чтобы посидеть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за компьютером подольше;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+mn-lt"/>
              </a:rPr>
              <a:t>г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отов 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  тратить 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деньги на бонусы 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в играх.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3050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428604"/>
            <a:ext cx="7572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285852" y="48250"/>
            <a:ext cx="66437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Century Gothic" pitchFamily="34" charset="0"/>
                <a:cs typeface="Tahoma" pitchFamily="34" charset="0"/>
              </a:rPr>
              <a:t>Как отучить ребенка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  <a:ea typeface="Century Gothic" pitchFamily="34" charset="0"/>
                <a:cs typeface="Tahoma" pitchFamily="34" charset="0"/>
              </a:rPr>
              <a:t>от телефона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857364"/>
            <a:ext cx="7786742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Установить одинаковые правила поведения и общения для реальной и виртуальной жизни. Ребенок не должен позволять в себе в сети больше, чем жизни и наоборот.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2786059"/>
            <a:ext cx="7786742" cy="1200329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Задуматься над своим воспитанием. Дети часто копируют манеру поведения родителей поэтому, если ребенок видит, что родители не расстаются с </a:t>
            </a:r>
            <a:r>
              <a:rPr lang="ru-RU" dirty="0" err="1" smtClean="0"/>
              <a:t>гаджетами</a:t>
            </a:r>
            <a:r>
              <a:rPr lang="ru-RU" dirty="0" smtClean="0"/>
              <a:t> - поступает аналогично. Ребенок думает, что подобное времяпровождение - норма.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4000504"/>
            <a:ext cx="778674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Заинтересовать информацией в сети. Необходимо искать с ребенком ответы на интересующие его вопросы, стимулировать чадо к интеллектуальной активности.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14348" y="4857760"/>
            <a:ext cx="7786742" cy="1200329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“ Загрузить” на </a:t>
            </a:r>
            <a:r>
              <a:rPr lang="ru-RU" dirty="0" err="1" smtClean="0"/>
              <a:t>гаджеты</a:t>
            </a:r>
            <a:r>
              <a:rPr lang="ru-RU" dirty="0" smtClean="0"/>
              <a:t> полезные приложения. Если уж оторвать ребенка от компьютера невозможно, тогда реальнее - воспользоваться его зависимостью. Можно использовать планшет для развития логики и интеллекта с помощью программ разработанных психологами и педагогами.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214290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Tahoma" pitchFamily="34" charset="0"/>
                <a:ea typeface="Century Gothic" pitchFamily="34" charset="0"/>
                <a:cs typeface="Tahoma" pitchFamily="34" charset="0"/>
              </a:rPr>
              <a:t>Как отучить ребенка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Tahoma" pitchFamily="34" charset="0"/>
                <a:ea typeface="Century Gothic" pitchFamily="34" charset="0"/>
                <a:cs typeface="Tahoma" pitchFamily="34" charset="0"/>
              </a:rPr>
              <a:t>от телефона 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857365"/>
            <a:ext cx="778674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 Стимулировать детей к общению. В этом помогут даже игры, где необходимо активное участие, а также приложения созданные для общения: </a:t>
            </a:r>
            <a:r>
              <a:rPr lang="ru-RU" dirty="0" err="1" smtClean="0"/>
              <a:t>Skype</a:t>
            </a:r>
            <a:r>
              <a:rPr lang="ru-RU" dirty="0" smtClean="0"/>
              <a:t>, </a:t>
            </a:r>
            <a:r>
              <a:rPr lang="en-US" dirty="0" err="1" smtClean="0"/>
              <a:t>WhatsApp</a:t>
            </a:r>
            <a:r>
              <a:rPr lang="ru-RU" dirty="0" smtClean="0"/>
              <a:t>, </a:t>
            </a:r>
            <a:r>
              <a:rPr lang="ru-RU" dirty="0" err="1" smtClean="0"/>
              <a:t>Viber</a:t>
            </a:r>
            <a:r>
              <a:rPr lang="ru-RU" dirty="0" smtClean="0"/>
              <a:t>, </a:t>
            </a:r>
            <a:r>
              <a:rPr lang="ru-RU" dirty="0" err="1" smtClean="0"/>
              <a:t>Telegram</a:t>
            </a:r>
            <a:r>
              <a:rPr lang="ru-RU" dirty="0" smtClean="0"/>
              <a:t> и другие.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2786058"/>
            <a:ext cx="7786742" cy="2308324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Правильно использовать социальные сети. Виртуально общается сегодня 80% подростков. Родителям надо по возможности следить за тем, с кем дружат их дети, чем интересуются. В подростковом возрасте они уязвимы и впечатлительны, легко поддаются чужому влиянию. С ребенком необходимо искать эмоциональный контакт, чтобы он доверял прежде всего близким. В случае негативного опыта виртуального общения ребенку важно не бояться поделиться и решить проблему, а не доводить ситуацию до печальных последствий.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5072074"/>
            <a:ext cx="778674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Зонирование жилища, на свободные от </a:t>
            </a:r>
            <a:r>
              <a:rPr lang="ru-RU" dirty="0" err="1" smtClean="0"/>
              <a:t>гаджетов</a:t>
            </a:r>
            <a:r>
              <a:rPr lang="ru-RU" dirty="0" smtClean="0"/>
              <a:t> места. Например, ребенок знает, что на кухне или в гостиной играть нельзя, а только кушать, отдыхать, общаться.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071679"/>
            <a:ext cx="52863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hlinkClick r:id="rId2"/>
              </a:rPr>
              <a:t>  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://nsportal.ru/shkola/sotsialnaya-pedagogika/library/2017/03/10/prezentatsiya-bezopasnyy-internet</a:t>
            </a: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hlinkClick r:id="rId3"/>
              </a:rPr>
              <a:t>  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://ivona.bigmir.net/deti/vospitanie/463351-Rebenok-i-gadzhety--kak-ubrat--zavisimost--podskazhet-doktor-Komarovskij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66" y="1357298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4714884"/>
            <a:ext cx="5857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hlinkClick r:id="rId4"/>
              </a:rPr>
              <a:t>https://tonshschool.ru/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428625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Подробнее на сайте МОУ </a:t>
            </a:r>
            <a:r>
              <a:rPr lang="ru-RU" dirty="0" err="1" smtClean="0"/>
              <a:t>Тоншаевсая</a:t>
            </a:r>
            <a:r>
              <a:rPr lang="ru-RU" dirty="0" smtClean="0"/>
              <a:t> СОШ: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14480" y="5715016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разделе «Информация для родителей»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26" name="Picture 2" descr="http://boombob.ru/img/picture/Dec/11/8a0068a36b02fa324c395390fedc4c06/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616" y="3941180"/>
            <a:ext cx="3396384" cy="31078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714348" y="486137"/>
            <a:ext cx="7572428" cy="4259484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Интернет может быть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помощником, а может стать  и вредной привычкой.</a:t>
            </a:r>
            <a:r>
              <a:rPr lang="en-US" sz="2800" i="1" dirty="0" smtClean="0">
                <a:solidFill>
                  <a:srgbClr val="0070C0"/>
                </a:solidFill>
                <a:effectLst/>
                <a:latin typeface="+mn-lt"/>
              </a:rPr>
              <a:t/>
            </a:r>
            <a:br>
              <a:rPr lang="en-US" sz="2800" i="1" dirty="0" smtClean="0">
                <a:solidFill>
                  <a:srgbClr val="0070C0"/>
                </a:solidFill>
                <a:effectLst/>
                <a:latin typeface="+mn-lt"/>
              </a:rPr>
            </a:br>
            <a:r>
              <a:rPr lang="en-US" sz="2800" i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sz="2800" i="1" dirty="0" smtClean="0">
                <a:solidFill>
                  <a:srgbClr val="0070C0"/>
                </a:solidFill>
                <a:latin typeface="+mn-lt"/>
              </a:rPr>
            </a:br>
            <a:r>
              <a:rPr lang="en-US" sz="2800" i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en-US" sz="2800" i="1" dirty="0" smtClean="0">
                <a:solidFill>
                  <a:srgbClr val="0070C0"/>
                </a:solidFill>
                <a:latin typeface="+mn-lt"/>
              </a:rPr>
            </a:b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Сам </a:t>
            </a:r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по себе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 </a:t>
            </a:r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Интернет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ни </a:t>
            </a:r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в чем не виноват. </a:t>
            </a:r>
            <a:r>
              <a:rPr lang="ru-RU" sz="2800" u="sng" dirty="0">
                <a:solidFill>
                  <a:srgbClr val="FF0000"/>
                </a:solidFill>
                <a:effectLst/>
                <a:latin typeface="+mn-lt"/>
              </a:rPr>
              <a:t>Это человек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(то есть мы с вами) можем превратить </a:t>
            </a:r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его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либо </a:t>
            </a:r>
            <a:r>
              <a:rPr lang="ru-RU" sz="2800" i="1" dirty="0">
                <a:solidFill>
                  <a:srgbClr val="0070C0"/>
                </a:solidFill>
                <a:effectLst/>
                <a:latin typeface="+mn-lt"/>
              </a:rPr>
              <a:t>в помощника себе, </a:t>
            </a:r>
            <a:r>
              <a:rPr lang="ru-RU" sz="2800" i="1" dirty="0" smtClean="0">
                <a:solidFill>
                  <a:srgbClr val="0070C0"/>
                </a:solidFill>
                <a:effectLst/>
                <a:latin typeface="+mn-lt"/>
              </a:rPr>
              <a:t>либо в приспособление, которое «поедает» ваше время и деньги !</a:t>
            </a:r>
            <a:r>
              <a:rPr lang="ru-RU" sz="2800" i="1" dirty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rPr>
              <a:t/>
            </a:r>
            <a:br>
              <a:rPr lang="ru-RU" sz="2800" i="1" dirty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rPr>
            </a:b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769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76953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ИНТЕРНЕТ–ЗАВИСИМОСТЬ И ЗДОРОВЬЕ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000496" y="785794"/>
            <a:ext cx="4804012" cy="113793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В России полностью </a:t>
            </a:r>
            <a:r>
              <a:rPr lang="ru-RU" sz="2000" b="1" dirty="0">
                <a:solidFill>
                  <a:srgbClr val="002060"/>
                </a:solidFill>
                <a:latin typeface="+mn-lt"/>
              </a:rPr>
              <a:t>здоровы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только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14-23</a:t>
            </a:r>
            <a:r>
              <a:rPr lang="ru-RU" sz="2000" b="1" dirty="0">
                <a:solidFill>
                  <a:srgbClr val="002060"/>
                </a:solidFill>
                <a:latin typeface="+mn-lt"/>
              </a:rPr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28662" y="228599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Каждый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третий выпускник имеет близорукость, нарушение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осанки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1000100" y="3357562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+mn-lt"/>
              </a:rPr>
              <a:t>Каждый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четвертый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выпускник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имеет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патологию сердечно-сосудистой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системы.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000100" y="4714884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+mn-lt"/>
              </a:rPr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648182"/>
            <a:ext cx="3349530" cy="13273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+mn-lt"/>
              </a:rPr>
              <a:t>в России до 80% школьников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в </a:t>
            </a:r>
            <a:r>
              <a:rPr lang="ru-RU" sz="1800" b="1" dirty="0">
                <a:solidFill>
                  <a:srgbClr val="002060"/>
                </a:solidFill>
                <a:latin typeface="+mn-lt"/>
              </a:rPr>
              <a:t>возрасте 12—13 лет страдают компьютерной зависимостью.</a:t>
            </a:r>
          </a:p>
        </p:txBody>
      </p:sp>
      <p:pic>
        <p:nvPicPr>
          <p:cNvPr id="3073" name="Picture 1" descr="C:\Users\Админ\Pictures\2581-0b512-17580434-m750x740.jpg"/>
          <p:cNvPicPr>
            <a:picLocks noChangeAspect="1" noChangeArrowheads="1"/>
          </p:cNvPicPr>
          <p:nvPr/>
        </p:nvPicPr>
        <p:blipFill>
          <a:blip r:embed="rId3" cstate="print"/>
          <a:srcRect l="25946" r="30381"/>
          <a:stretch>
            <a:fillRect/>
          </a:stretch>
        </p:blipFill>
        <p:spPr bwMode="auto">
          <a:xfrm>
            <a:off x="5214942" y="2071678"/>
            <a:ext cx="2428892" cy="4174851"/>
          </a:xfrm>
          <a:prstGeom prst="rect">
            <a:avLst/>
          </a:prstGeom>
          <a:noFill/>
        </p:spPr>
      </p:pic>
      <p:pic>
        <p:nvPicPr>
          <p:cNvPr id="5124" name="Picture 4" descr="http://evgenykozionov.com/wp-content/uploads/2013/02/thick-glasses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3570" y="2285992"/>
            <a:ext cx="1393793" cy="7848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254029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nternet3.jpg"/>
          <p:cNvPicPr>
            <a:picLocks noChangeAspect="1"/>
          </p:cNvPicPr>
          <p:nvPr/>
        </p:nvPicPr>
        <p:blipFill>
          <a:blip r:embed="rId2" cstate="print"/>
          <a:srcRect l="6250" t="14295" r="6250" b="13127"/>
          <a:stretch>
            <a:fillRect/>
          </a:stretch>
        </p:blipFill>
        <p:spPr>
          <a:xfrm>
            <a:off x="285720" y="428604"/>
            <a:ext cx="8629261" cy="5941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214422"/>
            <a:ext cx="8390103" cy="624385"/>
          </a:xfr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+mj-lt"/>
              </a:rPr>
              <a:t>Что такое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сайт?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- </a:t>
            </a:r>
            <a:r>
              <a:rPr lang="ru-RU" sz="2800" b="1" dirty="0" smtClean="0">
                <a:latin typeface="+mj-lt"/>
              </a:rPr>
              <a:t>Какие бывают сайты? </a:t>
            </a:r>
            <a:endParaRPr lang="ru-RU" sz="2800" b="1" dirty="0">
              <a:latin typeface="+mj-lt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47941" cy="12858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 ДЛЯ РАБОТЫ В 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857356" y="3857628"/>
            <a:ext cx="5429288" cy="71763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Инструменты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428993" y="1857364"/>
            <a:ext cx="2214578" cy="88419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Поисковик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357554" y="3000372"/>
            <a:ext cx="2347416" cy="62544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Социальная сеть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857224" y="2928934"/>
            <a:ext cx="2347416" cy="71438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WIKI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5929322" y="1928802"/>
            <a:ext cx="2463974" cy="71516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Почтовый сервис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5857884" y="2857496"/>
            <a:ext cx="2606851" cy="7034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Служба сообщений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785786" y="5000636"/>
            <a:ext cx="2192594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Браузер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3143240" y="5786454"/>
            <a:ext cx="2986270" cy="53243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Расширение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14678" y="5000636"/>
            <a:ext cx="2462988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</a:rPr>
              <a:t>риложение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857885" y="5000636"/>
            <a:ext cx="2643206" cy="6189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Почтовый клиент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857224" y="1928802"/>
            <a:ext cx="2347415" cy="7151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Сайт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2105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" y="150813"/>
            <a:ext cx="8143903" cy="1063609"/>
          </a:xfrm>
        </p:spPr>
        <p:txBody>
          <a:bodyPr>
            <a:noAutofit/>
          </a:bodyPr>
          <a:lstStyle/>
          <a:p>
            <a:pPr algn="ctr"/>
            <a:r>
              <a:rPr lang="ru-RU" b="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 ЛИЧНЫЕ ДАННЫЕ!</a:t>
            </a:r>
            <a:endParaRPr lang="ru-RU" b="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57224" y="1857364"/>
            <a:ext cx="4159796" cy="15001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Миллионы пользователей заходят в социальные сети каждый день. 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Они могут увидеть информацию о 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Вас.</a:t>
            </a: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429256" y="1857365"/>
            <a:ext cx="3000396" cy="43577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2060"/>
                </a:solidFill>
              </a:rPr>
              <a:t>Используйте </a:t>
            </a:r>
            <a:r>
              <a:rPr lang="ru-RU" sz="1800" b="1" dirty="0" smtClean="0">
                <a:solidFill>
                  <a:srgbClr val="002060"/>
                </a:solidFill>
              </a:rPr>
              <a:t>НИК (псевдоним</a:t>
            </a:r>
            <a:r>
              <a:rPr lang="ru-RU" sz="1800" b="1" dirty="0">
                <a:solidFill>
                  <a:srgbClr val="002060"/>
                </a:solidFill>
              </a:rPr>
              <a:t>) или неполное ФИО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800" b="1" u="sng" dirty="0" smtClean="0">
                <a:solidFill>
                  <a:srgbClr val="C00000"/>
                </a:solidFill>
              </a:rPr>
              <a:t>Подумайте, </a:t>
            </a:r>
            <a:r>
              <a:rPr lang="ru-RU" sz="1800" b="1" u="sng" dirty="0" smtClean="0">
                <a:solidFill>
                  <a:srgbClr val="C00000"/>
                </a:solidFill>
              </a:rPr>
              <a:t>прежде чем указать:</a:t>
            </a:r>
            <a:endParaRPr lang="ru-RU" sz="1800" b="1" u="sng" dirty="0">
              <a:solidFill>
                <a:srgbClr val="C0000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2060"/>
                </a:solidFill>
              </a:rPr>
              <a:t>Мобильный </a:t>
            </a:r>
            <a:r>
              <a:rPr lang="ru-RU" sz="1800" b="1" dirty="0" smtClean="0">
                <a:solidFill>
                  <a:srgbClr val="002060"/>
                </a:solidFill>
              </a:rPr>
              <a:t>телефон;</a:t>
            </a:r>
            <a:endParaRPr lang="ru-RU" sz="1800" b="1" dirty="0">
              <a:solidFill>
                <a:srgbClr val="00206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2060"/>
                </a:solidFill>
              </a:rPr>
              <a:t>Возраст;</a:t>
            </a:r>
            <a:endParaRPr lang="ru-RU" sz="1800" b="1" dirty="0">
              <a:solidFill>
                <a:srgbClr val="00206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2060"/>
                </a:solidFill>
              </a:rPr>
              <a:t>Адрес;</a:t>
            </a:r>
            <a:endParaRPr lang="ru-RU" sz="1800" b="1" dirty="0">
              <a:solidFill>
                <a:srgbClr val="00206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2060"/>
                </a:solidFill>
              </a:rPr>
              <a:t>Последние </a:t>
            </a:r>
            <a:r>
              <a:rPr lang="ru-RU" sz="1800" b="1" dirty="0" smtClean="0">
                <a:solidFill>
                  <a:srgbClr val="002060"/>
                </a:solidFill>
              </a:rPr>
              <a:t>покупки;</a:t>
            </a:r>
            <a:endParaRPr lang="ru-RU" sz="1800" b="1" dirty="0">
              <a:solidFill>
                <a:srgbClr val="00206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2060"/>
                </a:solidFill>
              </a:rPr>
              <a:t>Электронную </a:t>
            </a:r>
            <a:r>
              <a:rPr lang="ru-RU" sz="1800" b="1" dirty="0" smtClean="0">
                <a:solidFill>
                  <a:srgbClr val="002060"/>
                </a:solidFill>
              </a:rPr>
              <a:t>почту;</a:t>
            </a:r>
            <a:endParaRPr lang="ru-RU" sz="1800" b="1" dirty="0">
              <a:solidFill>
                <a:srgbClr val="002060"/>
              </a:solidFill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800" b="1" dirty="0">
                <a:solidFill>
                  <a:srgbClr val="002060"/>
                </a:solidFill>
              </a:rPr>
              <a:t>Другие важные </a:t>
            </a:r>
            <a:r>
              <a:rPr lang="ru-RU" sz="1800" b="1" dirty="0" smtClean="0">
                <a:solidFill>
                  <a:srgbClr val="002060"/>
                </a:solidFill>
              </a:rPr>
              <a:t>данные</a:t>
            </a:r>
          </a:p>
          <a:p>
            <a:pPr marL="0" indent="0">
              <a:buNone/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2060"/>
                </a:solidFill>
              </a:rPr>
              <a:t>Их часто собирают хулиганы и преступники.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22529" name="Picture 1" descr="C:\Users\Админ\Pictures\privacy-10x10-FB.jpg"/>
          <p:cNvPicPr>
            <a:picLocks noChangeAspect="1" noChangeArrowheads="1"/>
          </p:cNvPicPr>
          <p:nvPr/>
        </p:nvPicPr>
        <p:blipFill>
          <a:blip r:embed="rId3" cstate="print"/>
          <a:srcRect t="18033" b="11475"/>
          <a:stretch>
            <a:fillRect/>
          </a:stretch>
        </p:blipFill>
        <p:spPr bwMode="auto">
          <a:xfrm>
            <a:off x="928662" y="3500438"/>
            <a:ext cx="4071966" cy="2643206"/>
          </a:xfrm>
          <a:prstGeom prst="rect">
            <a:avLst/>
          </a:prstGeom>
          <a:noFill/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2928926" y="3071810"/>
            <a:ext cx="2731264" cy="114300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Все, что было выложено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+mn-lt"/>
              </a:rPr>
            </a:br>
            <a:r>
              <a:rPr lang="ru-RU" b="1" dirty="0" smtClean="0">
                <a:solidFill>
                  <a:srgbClr val="FF0000"/>
                </a:solidFill>
                <a:latin typeface="+mn-lt"/>
              </a:rPr>
              <a:t>в Интернет, окончательно удалить невозможно!!!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8269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199" y="6356354"/>
            <a:ext cx="2249605" cy="365125"/>
          </a:xfrm>
        </p:spPr>
        <p:txBody>
          <a:bodyPr/>
          <a:lstStyle/>
          <a:p>
            <a:fld id="{E5EF08A1-478E-45B7-9C58-4DE754D746B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АНОНИМНОСТЬ В ИНТЕРНЕТЕ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013995" y="763929"/>
            <a:ext cx="6800385" cy="1504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Анонимность в интернете – миф.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Полиция легко определяет автора специальными методами.</a:t>
            </a:r>
            <a:endParaRPr lang="ru-RU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2060"/>
                </a:solidFill>
              </a:rPr>
              <a:t>Знакомый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Задумайтесь,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с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кем Вы общаешься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1800" b="1" dirty="0" smtClean="0">
                <a:solidFill>
                  <a:srgbClr val="002060"/>
                </a:solidFill>
                <a:latin typeface="+mn-lt"/>
              </a:rPr>
              <a:t>в сети, кто скрывается за НИКОМ  и почему.</a:t>
            </a:r>
            <a:endParaRPr lang="ru-RU" sz="1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1" name="Стрелка влево 20"/>
          <p:cNvSpPr/>
          <p:nvPr/>
        </p:nvSpPr>
        <p:spPr>
          <a:xfrm>
            <a:off x="857224" y="2571744"/>
            <a:ext cx="8039894" cy="1581353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57290" y="2714620"/>
            <a:ext cx="2983159" cy="78127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429124" y="2643182"/>
            <a:ext cx="4287531" cy="1428760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2060"/>
                </a:solidFill>
              </a:rPr>
              <a:t>Официальные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аккаунты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известных людей </a:t>
            </a:r>
            <a:r>
              <a:rPr lang="ru-RU" sz="2000" b="1" dirty="0">
                <a:solidFill>
                  <a:srgbClr val="002060"/>
                </a:solidFill>
              </a:rPr>
              <a:t>всегда проходят  процедуру </a:t>
            </a:r>
            <a:r>
              <a:rPr lang="ru-RU" sz="2000" b="1" dirty="0" smtClean="0">
                <a:solidFill>
                  <a:srgbClr val="002060"/>
                </a:solidFill>
              </a:rPr>
              <a:t>верификации, т.е. проверки на подлинность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615618" y="5898476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400" u="none" dirty="0" smtClean="0">
                <a:latin typeface="+mn-lt"/>
              </a:rPr>
              <a:t>Чужой</a:t>
            </a:r>
            <a:endParaRPr lang="ru-RU" sz="2400" u="none" dirty="0">
              <a:latin typeface="+mn-lt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456253"/>
            <a:ext cx="4349856" cy="20563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b="1" u="sng" dirty="0" err="1" smtClean="0">
                <a:solidFill>
                  <a:srgbClr val="002060"/>
                </a:solidFill>
                <a:latin typeface="+mn-lt"/>
              </a:rPr>
              <a:t>Вконтакте</a:t>
            </a:r>
            <a:r>
              <a:rPr lang="ru-RU" b="1" u="sng" dirty="0" smtClean="0">
                <a:solidFill>
                  <a:srgbClr val="002060"/>
                </a:solidFill>
                <a:latin typeface="+mn-lt"/>
              </a:rPr>
              <a:t> зарегистрировано: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Владимир Путин 5 387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Колобок 1187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err="1" smtClean="0">
                <a:solidFill>
                  <a:srgbClr val="002060"/>
                </a:solidFill>
                <a:latin typeface="+mn-lt"/>
              </a:rPr>
              <a:t>Бетмен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 909 человек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Ботаник 190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Барби 2016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2060"/>
                </a:solidFill>
                <a:latin typeface="+mn-lt"/>
              </a:rPr>
              <a:t>Королева красоты 11 человек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7419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Админ\Pictures\80807e59ed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785926"/>
            <a:ext cx="4016628" cy="3462333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677150" cy="534987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ОБЩЕНИЕ В ИНТЕРНЕТЕ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96770" y="5072074"/>
            <a:ext cx="8738886" cy="14560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endParaRPr lang="ru-RU" sz="2000" b="1" dirty="0" smtClean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С незнакомцами в интернете нужно общаться как с незнакомыми на улице! </a:t>
            </a: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Прежде чем встретиться с виртуальным другом –  обязательно</a:t>
            </a:r>
            <a:br>
              <a:rPr lang="ru-RU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посоветуйся с родителями!!!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Это может быть опасно!!!</a:t>
            </a:r>
          </a:p>
          <a:p>
            <a:endParaRPr lang="ru-RU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286512" y="2143116"/>
            <a:ext cx="2143140" cy="64294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Родственники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1857356" y="1214422"/>
            <a:ext cx="5658277" cy="68046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С кем ты общаешься в интернете?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57950" y="3214686"/>
            <a:ext cx="2071702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Одноклассники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714348" y="3786190"/>
            <a:ext cx="235745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>
                <a:latin typeface="+mn-lt"/>
              </a:rPr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86512" y="4071942"/>
            <a:ext cx="2143140" cy="6597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800" b="1" dirty="0" smtClean="0">
                <a:solidFill>
                  <a:srgbClr val="0070C0"/>
                </a:solidFill>
              </a:rPr>
              <a:t>Друзья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714348" y="1857364"/>
            <a:ext cx="235745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Незнакомцы</a:t>
            </a:r>
            <a:endParaRPr lang="ru-RU" sz="1800" u="none" dirty="0">
              <a:latin typeface="+mn-lt"/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714348" y="2428868"/>
            <a:ext cx="235745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>
                <a:latin typeface="+mn-lt"/>
              </a:rPr>
              <a:t>П</a:t>
            </a:r>
            <a:r>
              <a:rPr lang="ru-RU" sz="1800" u="none" dirty="0" smtClean="0">
                <a:latin typeface="+mn-lt"/>
              </a:rPr>
              <a:t>опрошайки</a:t>
            </a:r>
            <a:endParaRPr lang="ru-RU" sz="1800" u="none" dirty="0">
              <a:latin typeface="+mn-lt"/>
            </a:endParaRPr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714348" y="3103584"/>
            <a:ext cx="235745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Излишне любопытные</a:t>
            </a:r>
            <a:endParaRPr lang="ru-RU" sz="1800" u="none" dirty="0">
              <a:latin typeface="+mn-lt"/>
            </a:endParaRPr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785786" y="4500570"/>
            <a:ext cx="228601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Преступники</a:t>
            </a:r>
            <a:endParaRPr lang="ru-RU" sz="1800" u="none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607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СЕТЕВОЙ ЭТИКЕТ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785786" y="714356"/>
            <a:ext cx="7715304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В интернете, как в реальной жизни: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500430" y="1571612"/>
            <a:ext cx="5000659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Искажать чужие фотографии</a:t>
            </a:r>
            <a:endParaRPr lang="ru-RU" sz="1800" u="none" dirty="0">
              <a:latin typeface="+mn-lt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3500430" y="2714620"/>
            <a:ext cx="5000660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Грубить и оскорблять в письмах и комментариях </a:t>
            </a:r>
            <a:endParaRPr lang="ru-RU" sz="1800" u="none" dirty="0">
              <a:latin typeface="+mn-lt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500431" y="2143116"/>
            <a:ext cx="5000660" cy="44898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Выкладывать сцены насилия и унижения</a:t>
            </a:r>
            <a:endParaRPr lang="ru-RU" sz="1800" u="none" dirty="0">
              <a:latin typeface="+mn-lt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714348" y="4000504"/>
            <a:ext cx="5500726" cy="5440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Будь вежлив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дружелюбен!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500431" y="3357562"/>
            <a:ext cx="5000660" cy="5312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u="none" dirty="0" smtClean="0">
                <a:latin typeface="+mn-lt"/>
              </a:rPr>
              <a:t>Использовать чужие материалы без разрешения</a:t>
            </a:r>
            <a:endParaRPr lang="ru-RU" sz="1800" u="none" dirty="0">
              <a:latin typeface="+mn-lt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785786" y="4714884"/>
            <a:ext cx="5500726" cy="70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Откажись от 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общения с неприятным человеком, 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включи 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его в «черный список», 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удали из 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«друзей»</a:t>
            </a:r>
            <a:endParaRPr lang="ru-RU" sz="1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785786" y="5572140"/>
            <a:ext cx="5500726" cy="65776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+mn-lt"/>
              </a:rPr>
              <a:t>Если тебя обижают в интернете – посоветуйся с родителями!</a:t>
            </a:r>
            <a:endParaRPr lang="ru-RU" sz="1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30" y="285728"/>
            <a:ext cx="1220224" cy="11105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200" dirty="0" smtClean="0">
              <a:latin typeface="Segoe Print" panose="02000600000000000000" pitchFamily="2" charset="0"/>
            </a:endParaRPr>
          </a:p>
        </p:txBody>
      </p:sp>
      <p:sp>
        <p:nvSpPr>
          <p:cNvPr id="18434" name="AutoShape 2" descr="Картинки по запросу сетевой этик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Картинки по запросу сетевой этик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Картинки по запросу сетевой этик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Картинки по запросу сетевой этик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1" name="Picture 9" descr="C:\Users\Админ\Pictures\Без назван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928802"/>
            <a:ext cx="2347910" cy="1685925"/>
          </a:xfrm>
          <a:prstGeom prst="rect">
            <a:avLst/>
          </a:prstGeom>
          <a:noFill/>
        </p:spPr>
      </p:pic>
      <p:pic>
        <p:nvPicPr>
          <p:cNvPr id="18442" name="Picture 10" descr="C:\Users\Админ\Pictures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4000504"/>
            <a:ext cx="2143140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7059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874</Words>
  <Application>Microsoft Office PowerPoint</Application>
  <PresentationFormat>Экран (4:3)</PresentationFormat>
  <Paragraphs>163</Paragraphs>
  <Slides>17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Специальное оформление</vt:lpstr>
      <vt:lpstr>МОУ Тоншаевская СОШ </vt:lpstr>
      <vt:lpstr>Интернет может быть помощником, а может стать  и вредной привычкой.   Сам по себе  Интернет ни в чем не виноват. Это человек (то есть мы с вами) можем превратить его либо в помощника себе, либо в приспособление, которое «поедает» ваше время и деньги ! </vt:lpstr>
      <vt:lpstr>ИНТЕРНЕТ–ЗАВИСИМОСТЬ И ЗДОРОВЬЕ </vt:lpstr>
      <vt:lpstr>Слайд 4</vt:lpstr>
      <vt:lpstr>ИНСТРУМЕНТЫ ДЛЯ РАБОТЫ В  ИНТЕРНЕТЕ</vt:lpstr>
      <vt:lpstr>ВНИМАНИЕ! ЛИЧНЫЕ ДАННЫЕ!</vt:lpstr>
      <vt:lpstr>АНОНИМНОСТЬ В ИНТЕРНЕТЕ</vt:lpstr>
      <vt:lpstr>ОБЩЕНИЕ В ИНТЕРНЕТЕ</vt:lpstr>
      <vt:lpstr>СЕТЕВОЙ ЭТИКЕТ</vt:lpstr>
      <vt:lpstr>Слайд 10</vt:lpstr>
      <vt:lpstr>Какие бывают ловушки</vt:lpstr>
      <vt:lpstr>МОБИЛЬНЫЙ ИНТЕРНЕТ</vt:lpstr>
      <vt:lpstr>НАСТРОЙ КОМПЬЮТЕР</vt:lpstr>
      <vt:lpstr>ИНТЕРНЕТ–ЗАВИСИМОСТЬ 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Тоншаевская СОШ </dc:title>
  <cp:lastModifiedBy>Админ</cp:lastModifiedBy>
  <cp:revision>11</cp:revision>
  <dcterms:created xsi:type="dcterms:W3CDTF">2011-12-13T19:04:59Z</dcterms:created>
  <dcterms:modified xsi:type="dcterms:W3CDTF">2019-10-21T09:13:05Z</dcterms:modified>
</cp:coreProperties>
</file>